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A8el0NBG6zNj5VaVIB+6S4SXZ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3"/>
  </p:normalViewPr>
  <p:slideViewPr>
    <p:cSldViewPr snapToGrid="0">
      <p:cViewPr varScale="1">
        <p:scale>
          <a:sx n="113" d="100"/>
          <a:sy n="113" d="100"/>
        </p:scale>
        <p:origin x="6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the name of the package, presenters’ names, and date.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 free to add photos, figures, and text as needed.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f7b5fb34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32f7b5fb346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Fertility rates are necessary to determine reproductive success of each individual and to produce a projection matrix. For situations when we lack information on the direct number of offspring produced (like this example), a relative fertility rate can be used instead.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Relative fertility rate -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# of offspring produced by individuals in a population relative to the number that could be produced by the population</a:t>
            </a:r>
            <a:endParaRPr/>
          </a:p>
        </p:txBody>
      </p:sp>
      <p:sp>
        <p:nvSpPr>
          <p:cNvPr id="236" name="Google Shape;236;g32f7b5fb346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f7b5fb34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32f7b5fb346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247" name="Google Shape;247;g32f7b5fb346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f7b5fb34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32f7b5fb346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258" name="Google Shape;258;g32f7b5fb346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05ca641a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3305ca641a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277" name="Google Shape;277;g3305ca641af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f7b5fb346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32f7b5fb346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= population growth rate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stable.stage = in stable equilibrium, the proportion of each life stage present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stage.vectors = distribution of individuals in each life stage over each projected year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pop.size = total population size of each projected year</a:t>
            </a:r>
            <a:endParaRPr/>
          </a:p>
        </p:txBody>
      </p:sp>
      <p:sp>
        <p:nvSpPr>
          <p:cNvPr id="301" name="Google Shape;301;g32f7b5fb346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2f7b5fb346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2f7b5fb346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32f7b5fb346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05ca641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05ca641af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population growth rate changes (decreases by almost half)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alludes to how this method of population projection may result in dramatically different interpretations, so be aware of the data you’re working with</a:t>
            </a:r>
            <a:endParaRPr/>
          </a:p>
        </p:txBody>
      </p:sp>
      <p:sp>
        <p:nvSpPr>
          <p:cNvPr id="333" name="Google Shape;333;g3305ca641af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f7b5fb346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32f7b5fb346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345" name="Google Shape;345;g32f7b5fb346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makes this approach or package so useful for conservation and/or data analysis?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What are the problems with the package or approach?  You may want to look into the literature about any professional criticisms.  </a:t>
            </a:r>
            <a:endParaRPr/>
          </a:p>
        </p:txBody>
      </p:sp>
      <p:sp>
        <p:nvSpPr>
          <p:cNvPr id="363" name="Google Shape;36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the CRAN link.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Emphasize any vignettes that you found useful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there a methods paper that describes the package? Give the citation.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there any applications in the literature you found useful insightful.</a:t>
            </a:r>
            <a:endParaRPr/>
          </a:p>
        </p:txBody>
      </p:sp>
      <p:sp>
        <p:nvSpPr>
          <p:cNvPr id="374" name="Google Shape;3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reinvent the wheel.  Most packages have descriptions on the Comprehensive R Archive Network.  Copy, paste, cite.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may also want to look at any package vignettes or published papers for descriptions.</a:t>
            </a:r>
            <a:endParaRPr/>
          </a:p>
        </p:txBody>
      </p:sp>
      <p:sp>
        <p:nvSpPr>
          <p:cNvPr id="103" name="Google Shape;10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2-3 questions that use the package. Provide suitable data and the answers. </a:t>
            </a:r>
            <a:endParaRPr/>
          </a:p>
        </p:txBody>
      </p:sp>
      <p:sp>
        <p:nvSpPr>
          <p:cNvPr id="387" name="Google Shape;38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we use this package and modeling approach?  Put the modeling effort in context.  Why would we want to use this package and approach?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focus should be on how is this package and approach useful.  </a:t>
            </a: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the model and describe it if possible.  There may be many models in a package.  Try to be comprehensive, but not overwhelming.  If there are many models, show a couple of them. The big thing is to highlight the key features of the model</a:t>
            </a: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a2eec8bef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32a2eec8bef_4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the model and describe it if possible.  There may be many models in a package.  Try to be comprehensive, but not overwhelming.  If there are many models, show a couple of them. The big thing is to highlight the key features of the model</a:t>
            </a:r>
            <a:endParaRPr/>
          </a:p>
        </p:txBody>
      </p:sp>
      <p:sp>
        <p:nvSpPr>
          <p:cNvPr id="140" name="Google Shape;140;g32a2eec8bef_4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of the most significant modeling limitations is having the right type of data.  Do you need observations of N through time, lat/long information, or parameters of life history? Explain all the data needed to use the package.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lambda:</a:t>
            </a:r>
            <a:endParaRPr sz="2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A: A projection matrix</a:t>
            </a:r>
            <a:endParaRPr sz="24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74151"/>
                </a:solidFill>
              </a:rPr>
              <a:t>deterministic (relies on nt+1 = A(nt) eqn):</a:t>
            </a:r>
            <a:endParaRPr sz="11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74151"/>
                </a:solidFill>
              </a:rPr>
              <a:t>pop.projection(matrix, initial stage vector, number of iterations)</a:t>
            </a:r>
            <a:endParaRPr sz="11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74151"/>
                </a:solidFill>
              </a:rPr>
              <a:t>stochastic:</a:t>
            </a:r>
            <a:endParaRPr sz="11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as many of these slides as needed, but set up a population model.  You may use an example problem in a vignette, published paper, or existing effort. Just make sure to cite it!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to connect with your colleagues. Use problems relevant to us!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d018f9a0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32d018f9a0a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how it works. Use as many slides as needed.  </a:t>
            </a:r>
            <a:endParaRPr/>
          </a:p>
        </p:txBody>
      </p:sp>
      <p:sp>
        <p:nvSpPr>
          <p:cNvPr id="210" name="Google Shape;210;g32d018f9a0a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f7b5fb34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32f7b5fb346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Stage-fate dataframe links observation of an individual from one time point with its fate in the following time point.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point reads: create a new dataframe and match data collected in one year to data collected the next year for each individual</a:t>
            </a:r>
            <a:endParaRPr/>
          </a:p>
        </p:txBody>
      </p:sp>
      <p:sp>
        <p:nvSpPr>
          <p:cNvPr id="226" name="Google Shape;226;g32f7b5fb346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2614/CRAN.package.popbi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i.org/10.18637/jss.v022.i11" TargetMode="External"/><Relationship Id="rId4" Type="http://schemas.openxmlformats.org/officeDocument/2006/relationships/hyperlink" Target="https://cran.r-project.org/web/packages/popbio/popbio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l="15648" t="1276" r="16577" b="-207"/>
          <a:stretch/>
        </p:blipFill>
        <p:spPr>
          <a:xfrm>
            <a:off x="8910275" y="74225"/>
            <a:ext cx="3207499" cy="6721474"/>
          </a:xfrm>
          <a:prstGeom prst="rect">
            <a:avLst/>
          </a:prstGeom>
          <a:noFill/>
          <a:ln w="762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476700" y="1485400"/>
            <a:ext cx="4527000" cy="1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rgbClr val="FEF1C4"/>
                </a:solidFill>
              </a:rPr>
              <a:t>‘popbio’</a:t>
            </a:r>
            <a:endParaRPr>
              <a:solidFill>
                <a:srgbClr val="FEF1C4"/>
              </a:solidFill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415650" y="3543578"/>
            <a:ext cx="46491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600">
                <a:solidFill>
                  <a:srgbClr val="FEF1C4"/>
                </a:solidFill>
              </a:rPr>
              <a:t>Sadie Armstrong, Anissa Stull, Priscilla Ta, Emma Tao</a:t>
            </a:r>
            <a:endParaRPr sz="2600">
              <a:solidFill>
                <a:srgbClr val="FEF1C4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500">
              <a:solidFill>
                <a:srgbClr val="FEF1C4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rgbClr val="FEF1C4"/>
                </a:solidFill>
              </a:rPr>
              <a:t>February 13, 2025</a:t>
            </a:r>
            <a:endParaRPr>
              <a:solidFill>
                <a:srgbClr val="FEF1C4"/>
              </a:solidFill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t="14268" b="-2072"/>
          <a:stretch/>
        </p:blipFill>
        <p:spPr>
          <a:xfrm>
            <a:off x="5549375" y="74225"/>
            <a:ext cx="3435125" cy="2349700"/>
          </a:xfrm>
          <a:prstGeom prst="rect">
            <a:avLst/>
          </a:prstGeom>
          <a:noFill/>
          <a:ln w="762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b="20083"/>
          <a:stretch/>
        </p:blipFill>
        <p:spPr>
          <a:xfrm>
            <a:off x="5549375" y="4505625"/>
            <a:ext cx="3435123" cy="2290074"/>
          </a:xfrm>
          <a:prstGeom prst="rect">
            <a:avLst/>
          </a:prstGeom>
          <a:noFill/>
          <a:ln w="762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l="129" r="119"/>
          <a:stretch/>
        </p:blipFill>
        <p:spPr>
          <a:xfrm>
            <a:off x="5549375" y="2423917"/>
            <a:ext cx="3435125" cy="2290084"/>
          </a:xfrm>
          <a:prstGeom prst="rect">
            <a:avLst/>
          </a:prstGeom>
          <a:noFill/>
          <a:ln w="762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" name="Google Shape;95;p1"/>
          <p:cNvSpPr txBox="1"/>
          <p:nvPr/>
        </p:nvSpPr>
        <p:spPr>
          <a:xfrm>
            <a:off x="10941175" y="6442375"/>
            <a:ext cx="1176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Fritillaria ojaiensis</a:t>
            </a:r>
            <a:endParaRPr sz="1000" i="1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7733800" y="6442375"/>
            <a:ext cx="1176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Hydnora africana</a:t>
            </a:r>
            <a:endParaRPr sz="1000" i="1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7481500" y="4432000"/>
            <a:ext cx="1503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Calochortus tiburonensis</a:t>
            </a:r>
            <a:endParaRPr sz="1000" i="1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7644750" y="2075225"/>
            <a:ext cx="13398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Blennosperma bakeri</a:t>
            </a:r>
            <a:endParaRPr sz="1000" i="1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Google Shape;99;p1"/>
          <p:cNvCxnSpPr/>
          <p:nvPr/>
        </p:nvCxnSpPr>
        <p:spPr>
          <a:xfrm>
            <a:off x="258150" y="3097875"/>
            <a:ext cx="4938600" cy="0"/>
          </a:xfrm>
          <a:prstGeom prst="straightConnector1">
            <a:avLst/>
          </a:prstGeom>
          <a:noFill/>
          <a:ln w="9525" cap="flat" cmpd="sng">
            <a:solidFill>
              <a:srgbClr val="FEF1C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32f7b5fb346_0_51"/>
          <p:cNvPicPr preferRelativeResize="0"/>
          <p:nvPr/>
        </p:nvPicPr>
        <p:blipFill rotWithShape="1">
          <a:blip r:embed="rId3">
            <a:alphaModFix/>
          </a:blip>
          <a:srcRect l="1632" b="1903"/>
          <a:stretch/>
        </p:blipFill>
        <p:spPr>
          <a:xfrm>
            <a:off x="265312" y="977075"/>
            <a:ext cx="6715664" cy="5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2f7b5fb346_0_51"/>
          <p:cNvSpPr txBox="1"/>
          <p:nvPr/>
        </p:nvSpPr>
        <p:spPr>
          <a:xfrm>
            <a:off x="584588" y="2050700"/>
            <a:ext cx="60771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subset the data from 2001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trans01 &lt;- subset(trans, year == 2001, c(plant, stage, fruits, fate))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count the number of seedlings observed in the following year (2002)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seedlings02 &lt;- nrow(subset(trans, year == 2002 &amp; stage == “seedling”))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calculate the relative fertility rate of each plant and store it in a new “seedling” column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trans01$seedling &lt;- trans01$fruits/sum(trans01$fruits) * seedlings02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2f7b5fb346_0_51"/>
          <p:cNvSpPr txBox="1"/>
          <p:nvPr/>
        </p:nvSpPr>
        <p:spPr>
          <a:xfrm>
            <a:off x="528425" y="1559500"/>
            <a:ext cx="470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2001 FERTILITY RATES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32f7b5fb346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975" y="2097063"/>
            <a:ext cx="4906226" cy="334636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g32f7b5fb346_0_51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2f7b5fb346_0_51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2. Calculate Fertility Rates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f7b5fb346_0_85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2f7b5fb346_0_85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3. Create Leslie Projection Matrix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51" name="Google Shape;251;g32f7b5fb346_0_85"/>
          <p:cNvPicPr preferRelativeResize="0"/>
          <p:nvPr/>
        </p:nvPicPr>
        <p:blipFill rotWithShape="1">
          <a:blip r:embed="rId3">
            <a:alphaModFix/>
          </a:blip>
          <a:srcRect l="1632" b="1903"/>
          <a:stretch/>
        </p:blipFill>
        <p:spPr>
          <a:xfrm>
            <a:off x="265312" y="977075"/>
            <a:ext cx="6715664" cy="5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2f7b5fb346_0_85"/>
          <p:cNvSpPr txBox="1"/>
          <p:nvPr/>
        </p:nvSpPr>
        <p:spPr>
          <a:xfrm>
            <a:off x="584600" y="2561775"/>
            <a:ext cx="6077100" cy="3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assign different life stages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stages &lt;- c(“seedling”, “vegetative”, “reproductive”)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create population projection matrix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A01 &lt;- projection.matrix(trans01, sort = stages)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2f7b5fb346_0_85"/>
          <p:cNvSpPr txBox="1"/>
          <p:nvPr/>
        </p:nvSpPr>
        <p:spPr>
          <a:xfrm>
            <a:off x="528425" y="1559500"/>
            <a:ext cx="6077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Projection Matrix using 2001 Fertility Rate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32f7b5fb346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750" y="3174650"/>
            <a:ext cx="4650025" cy="1191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f7b5fb346_0_111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2f7b5fb346_0_111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3. Interpreting Leslie Projection Matrix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62" name="Google Shape;262;g32f7b5fb346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50" y="1283050"/>
            <a:ext cx="4650025" cy="1191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3" name="Google Shape;263;g32f7b5fb346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589" y="2593880"/>
            <a:ext cx="1446164" cy="34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2f7b5fb346_0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933" y="3513134"/>
            <a:ext cx="1270308" cy="213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2f7b5fb346_0_111"/>
          <p:cNvPicPr preferRelativeResize="0"/>
          <p:nvPr/>
        </p:nvPicPr>
        <p:blipFill rotWithShape="1">
          <a:blip r:embed="rId6">
            <a:alphaModFix/>
          </a:blip>
          <a:srcRect t="14390"/>
          <a:stretch/>
        </p:blipFill>
        <p:spPr>
          <a:xfrm>
            <a:off x="4236399" y="3766137"/>
            <a:ext cx="1446166" cy="2223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g32f7b5fb346_0_111"/>
          <p:cNvCxnSpPr>
            <a:stCxn id="265" idx="0"/>
            <a:endCxn id="263" idx="0"/>
          </p:cNvCxnSpPr>
          <p:nvPr/>
        </p:nvCxnSpPr>
        <p:spPr>
          <a:xfrm rot="-5400000">
            <a:off x="6988833" y="564387"/>
            <a:ext cx="1172400" cy="5231100"/>
          </a:xfrm>
          <a:prstGeom prst="curvedConnector3">
            <a:avLst>
              <a:gd name="adj1" fmla="val 124972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67" name="Google Shape;267;g32f7b5fb346_0_111"/>
          <p:cNvCxnSpPr>
            <a:stCxn id="263" idx="3"/>
            <a:endCxn id="263" idx="2"/>
          </p:cNvCxnSpPr>
          <p:nvPr/>
        </p:nvCxnSpPr>
        <p:spPr>
          <a:xfrm flipH="1">
            <a:off x="10190753" y="4333592"/>
            <a:ext cx="723000" cy="1739700"/>
          </a:xfrm>
          <a:prstGeom prst="curvedConnector4">
            <a:avLst>
              <a:gd name="adj1" fmla="val -37978"/>
              <a:gd name="adj2" fmla="val 116825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8" name="Google Shape;268;g32f7b5fb346_0_111"/>
          <p:cNvCxnSpPr>
            <a:stCxn id="265" idx="3"/>
            <a:endCxn id="264" idx="1"/>
          </p:cNvCxnSpPr>
          <p:nvPr/>
        </p:nvCxnSpPr>
        <p:spPr>
          <a:xfrm rot="10800000" flipH="1">
            <a:off x="5682566" y="4582406"/>
            <a:ext cx="1257300" cy="2955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9" name="Google Shape;269;g32f7b5fb346_0_111"/>
          <p:cNvCxnSpPr>
            <a:stCxn id="264" idx="0"/>
            <a:endCxn id="263" idx="1"/>
          </p:cNvCxnSpPr>
          <p:nvPr/>
        </p:nvCxnSpPr>
        <p:spPr>
          <a:xfrm rot="-5400000" flipH="1">
            <a:off x="8111037" y="2977184"/>
            <a:ext cx="820500" cy="1892400"/>
          </a:xfrm>
          <a:prstGeom prst="curvedConnector4">
            <a:avLst>
              <a:gd name="adj1" fmla="val -35674"/>
              <a:gd name="adj2" fmla="val 66784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Google Shape;270;g32f7b5fb346_0_111"/>
          <p:cNvCxnSpPr>
            <a:stCxn id="264" idx="3"/>
            <a:endCxn id="264" idx="2"/>
          </p:cNvCxnSpPr>
          <p:nvPr/>
        </p:nvCxnSpPr>
        <p:spPr>
          <a:xfrm flipH="1">
            <a:off x="7575141" y="4582377"/>
            <a:ext cx="635100" cy="1069200"/>
          </a:xfrm>
          <a:prstGeom prst="curvedConnector4">
            <a:avLst>
              <a:gd name="adj1" fmla="val -43233"/>
              <a:gd name="adj2" fmla="val 127362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1" name="Google Shape;271;g32f7b5fb346_0_111"/>
          <p:cNvSpPr txBox="1"/>
          <p:nvPr/>
        </p:nvSpPr>
        <p:spPr>
          <a:xfrm>
            <a:off x="4423524" y="5305175"/>
            <a:ext cx="1270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Seedling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2f7b5fb346_0_111"/>
          <p:cNvSpPr txBox="1"/>
          <p:nvPr/>
        </p:nvSpPr>
        <p:spPr>
          <a:xfrm>
            <a:off x="6940026" y="5193950"/>
            <a:ext cx="1330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Vegetative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2f7b5fb346_0_111"/>
          <p:cNvSpPr txBox="1"/>
          <p:nvPr/>
        </p:nvSpPr>
        <p:spPr>
          <a:xfrm>
            <a:off x="9359589" y="5651598"/>
            <a:ext cx="1662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Reproductive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05ca641af_0_20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305ca641af_0_20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3. Interpreting Leslie Projection Matrix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81" name="Google Shape;281;g3305ca641a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50" y="1283050"/>
            <a:ext cx="4650025" cy="1191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2" name="Google Shape;282;g3305ca641af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589" y="2593880"/>
            <a:ext cx="1446164" cy="34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305ca641af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933" y="3513134"/>
            <a:ext cx="1270308" cy="213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305ca641af_0_20"/>
          <p:cNvPicPr preferRelativeResize="0"/>
          <p:nvPr/>
        </p:nvPicPr>
        <p:blipFill rotWithShape="1">
          <a:blip r:embed="rId6">
            <a:alphaModFix/>
          </a:blip>
          <a:srcRect t="14390"/>
          <a:stretch/>
        </p:blipFill>
        <p:spPr>
          <a:xfrm>
            <a:off x="4236399" y="3766137"/>
            <a:ext cx="1446166" cy="2223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g3305ca641af_0_20"/>
          <p:cNvCxnSpPr>
            <a:stCxn id="284" idx="0"/>
            <a:endCxn id="282" idx="0"/>
          </p:cNvCxnSpPr>
          <p:nvPr/>
        </p:nvCxnSpPr>
        <p:spPr>
          <a:xfrm rot="-5400000">
            <a:off x="6988833" y="564387"/>
            <a:ext cx="1172400" cy="5231100"/>
          </a:xfrm>
          <a:prstGeom prst="curvedConnector3">
            <a:avLst>
              <a:gd name="adj1" fmla="val 124972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86" name="Google Shape;286;g3305ca641af_0_20"/>
          <p:cNvCxnSpPr>
            <a:stCxn id="282" idx="3"/>
            <a:endCxn id="282" idx="2"/>
          </p:cNvCxnSpPr>
          <p:nvPr/>
        </p:nvCxnSpPr>
        <p:spPr>
          <a:xfrm flipH="1">
            <a:off x="10190753" y="4333592"/>
            <a:ext cx="723000" cy="1739700"/>
          </a:xfrm>
          <a:prstGeom prst="curvedConnector4">
            <a:avLst>
              <a:gd name="adj1" fmla="val -37978"/>
              <a:gd name="adj2" fmla="val 116825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7" name="Google Shape;287;g3305ca641af_0_20"/>
          <p:cNvCxnSpPr>
            <a:stCxn id="284" idx="3"/>
            <a:endCxn id="283" idx="1"/>
          </p:cNvCxnSpPr>
          <p:nvPr/>
        </p:nvCxnSpPr>
        <p:spPr>
          <a:xfrm rot="10800000" flipH="1">
            <a:off x="5682566" y="4582406"/>
            <a:ext cx="1257300" cy="2955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8" name="Google Shape;288;g3305ca641af_0_20"/>
          <p:cNvCxnSpPr>
            <a:stCxn id="283" idx="0"/>
            <a:endCxn id="282" idx="1"/>
          </p:cNvCxnSpPr>
          <p:nvPr/>
        </p:nvCxnSpPr>
        <p:spPr>
          <a:xfrm rot="-5400000" flipH="1">
            <a:off x="8111037" y="2977184"/>
            <a:ext cx="820500" cy="1892400"/>
          </a:xfrm>
          <a:prstGeom prst="curvedConnector4">
            <a:avLst>
              <a:gd name="adj1" fmla="val -35674"/>
              <a:gd name="adj2" fmla="val 66784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9" name="Google Shape;289;g3305ca641af_0_20"/>
          <p:cNvCxnSpPr>
            <a:stCxn id="283" idx="3"/>
            <a:endCxn id="283" idx="2"/>
          </p:cNvCxnSpPr>
          <p:nvPr/>
        </p:nvCxnSpPr>
        <p:spPr>
          <a:xfrm flipH="1">
            <a:off x="7575141" y="4582377"/>
            <a:ext cx="635100" cy="1069200"/>
          </a:xfrm>
          <a:prstGeom prst="curvedConnector4">
            <a:avLst>
              <a:gd name="adj1" fmla="val -43233"/>
              <a:gd name="adj2" fmla="val 127362"/>
            </a:avLst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90" name="Google Shape;290;g3305ca641af_0_20"/>
          <p:cNvSpPr txBox="1"/>
          <p:nvPr/>
        </p:nvSpPr>
        <p:spPr>
          <a:xfrm>
            <a:off x="4423524" y="5305175"/>
            <a:ext cx="1270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Seedling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305ca641af_0_20"/>
          <p:cNvSpPr txBox="1"/>
          <p:nvPr/>
        </p:nvSpPr>
        <p:spPr>
          <a:xfrm>
            <a:off x="6940026" y="5193950"/>
            <a:ext cx="1330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Vegetative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305ca641af_0_20"/>
          <p:cNvSpPr txBox="1"/>
          <p:nvPr/>
        </p:nvSpPr>
        <p:spPr>
          <a:xfrm>
            <a:off x="9359589" y="5651598"/>
            <a:ext cx="16620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Reproductive</a:t>
            </a:r>
            <a:endParaRPr sz="2000" b="1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305ca641af_0_20"/>
          <p:cNvSpPr txBox="1"/>
          <p:nvPr/>
        </p:nvSpPr>
        <p:spPr>
          <a:xfrm>
            <a:off x="7058886" y="1724475"/>
            <a:ext cx="20217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1.67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305ca641af_0_20"/>
          <p:cNvSpPr txBox="1"/>
          <p:nvPr/>
        </p:nvSpPr>
        <p:spPr>
          <a:xfrm>
            <a:off x="5356956" y="4122695"/>
            <a:ext cx="176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305ca641af_0_20"/>
          <p:cNvSpPr txBox="1"/>
          <p:nvPr/>
        </p:nvSpPr>
        <p:spPr>
          <a:xfrm>
            <a:off x="8161297" y="5364814"/>
            <a:ext cx="12705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305ca641af_0_20"/>
          <p:cNvSpPr txBox="1"/>
          <p:nvPr/>
        </p:nvSpPr>
        <p:spPr>
          <a:xfrm>
            <a:off x="8294895" y="2904276"/>
            <a:ext cx="11724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305ca641af_0_20"/>
          <p:cNvSpPr txBox="1"/>
          <p:nvPr/>
        </p:nvSpPr>
        <p:spPr>
          <a:xfrm>
            <a:off x="10840800" y="5891974"/>
            <a:ext cx="981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0.67</a:t>
            </a:r>
            <a:r>
              <a:rPr lang="en-US" sz="2000" b="1" baseline="-25000">
                <a:solidFill>
                  <a:srgbClr val="FEF1C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1" baseline="-25000">
              <a:solidFill>
                <a:srgbClr val="FEF1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f7b5fb346_0_174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2f7b5fb346_0_174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4. Find Population Growth Rate</a:t>
            </a:r>
            <a:endParaRPr>
              <a:solidFill>
                <a:srgbClr val="374151"/>
              </a:solidFill>
            </a:endParaRPr>
          </a:p>
        </p:txBody>
      </p:sp>
      <p:grpSp>
        <p:nvGrpSpPr>
          <p:cNvPr id="305" name="Google Shape;305;g32f7b5fb346_0_174"/>
          <p:cNvGrpSpPr/>
          <p:nvPr/>
        </p:nvGrpSpPr>
        <p:grpSpPr>
          <a:xfrm>
            <a:off x="324050" y="3207350"/>
            <a:ext cx="6715675" cy="3356075"/>
            <a:chOff x="324050" y="3207350"/>
            <a:chExt cx="6715675" cy="3356075"/>
          </a:xfrm>
        </p:grpSpPr>
        <p:pic>
          <p:nvPicPr>
            <p:cNvPr id="306" name="Google Shape;306;g32f7b5fb346_0_174"/>
            <p:cNvPicPr preferRelativeResize="0"/>
            <p:nvPr/>
          </p:nvPicPr>
          <p:blipFill rotWithShape="1">
            <a:blip r:embed="rId3">
              <a:alphaModFix/>
            </a:blip>
            <a:srcRect l="1632" b="53936"/>
            <a:stretch/>
          </p:blipFill>
          <p:spPr>
            <a:xfrm>
              <a:off x="324050" y="3207350"/>
              <a:ext cx="6715675" cy="262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g32f7b5fb346_0_174"/>
            <p:cNvPicPr preferRelativeResize="0"/>
            <p:nvPr/>
          </p:nvPicPr>
          <p:blipFill rotWithShape="1">
            <a:blip r:embed="rId3">
              <a:alphaModFix/>
            </a:blip>
            <a:srcRect l="1632" t="83805" b="1902"/>
            <a:stretch/>
          </p:blipFill>
          <p:spPr>
            <a:xfrm>
              <a:off x="324050" y="5749525"/>
              <a:ext cx="6715675" cy="81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g32f7b5fb346_0_174"/>
          <p:cNvSpPr txBox="1"/>
          <p:nvPr/>
        </p:nvSpPr>
        <p:spPr>
          <a:xfrm>
            <a:off x="662475" y="3743400"/>
            <a:ext cx="58641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assign starting population distribution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n01 &lt;- c(6, 2, 3)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project population growth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p01 &lt;- pop.projection(A01, n01, 15)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2f7b5fb346_0_174"/>
          <p:cNvSpPr/>
          <p:nvPr/>
        </p:nvSpPr>
        <p:spPr>
          <a:xfrm>
            <a:off x="324050" y="1030050"/>
            <a:ext cx="6699000" cy="19479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32f7b5fb346_0_174"/>
          <p:cNvSpPr/>
          <p:nvPr/>
        </p:nvSpPr>
        <p:spPr>
          <a:xfrm>
            <a:off x="324050" y="1030050"/>
            <a:ext cx="6699000" cy="3663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2f7b5fb346_0_174"/>
          <p:cNvSpPr txBox="1"/>
          <p:nvPr/>
        </p:nvSpPr>
        <p:spPr>
          <a:xfrm>
            <a:off x="324050" y="1030050"/>
            <a:ext cx="1764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2f7b5fb346_0_174"/>
          <p:cNvSpPr txBox="1"/>
          <p:nvPr/>
        </p:nvSpPr>
        <p:spPr>
          <a:xfrm>
            <a:off x="469925" y="2046450"/>
            <a:ext cx="64239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Assumes density-independent population growth, constant vital rates and environment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g32f7b5fb346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125" y="1954013"/>
            <a:ext cx="4847475" cy="294996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4" name="Google Shape;314;g32f7b5fb346_0_174"/>
          <p:cNvSpPr/>
          <p:nvPr/>
        </p:nvSpPr>
        <p:spPr>
          <a:xfrm>
            <a:off x="6953650" y="1850225"/>
            <a:ext cx="1128000" cy="408300"/>
          </a:xfrm>
          <a:prstGeom prst="ellipse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32f7b5fb346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5212" y="1615500"/>
            <a:ext cx="1618625" cy="5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32f7b5fb346_0_174"/>
          <p:cNvSpPr/>
          <p:nvPr/>
        </p:nvSpPr>
        <p:spPr>
          <a:xfrm>
            <a:off x="7192125" y="5078050"/>
            <a:ext cx="4847400" cy="14853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32f7b5fb346_0_174"/>
          <p:cNvSpPr/>
          <p:nvPr/>
        </p:nvSpPr>
        <p:spPr>
          <a:xfrm>
            <a:off x="7192125" y="5078050"/>
            <a:ext cx="4847400" cy="2793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2f7b5fb346_0_174"/>
          <p:cNvSpPr txBox="1"/>
          <p:nvPr/>
        </p:nvSpPr>
        <p:spPr>
          <a:xfrm>
            <a:off x="7291613" y="5400846"/>
            <a:ext cx="4648500" cy="1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lambda(INSERT PROJECTION MATRIX)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another (quick) way to find deterministic population growth rate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32f7b5fb346_0_174"/>
          <p:cNvSpPr txBox="1"/>
          <p:nvPr/>
        </p:nvSpPr>
        <p:spPr>
          <a:xfrm>
            <a:off x="7192125" y="5034550"/>
            <a:ext cx="53895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HINT FOR PORTFOLIO ASSIGNMENT: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f7b5fb346_0_193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32f7b5fb346_0_193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8200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YOUR TURN TO PRACTICE</a:t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327" name="Google Shape;327;g32f7b5fb346_0_193"/>
          <p:cNvSpPr/>
          <p:nvPr/>
        </p:nvSpPr>
        <p:spPr>
          <a:xfrm>
            <a:off x="439800" y="1319375"/>
            <a:ext cx="6500700" cy="52638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32f7b5fb346_0_193"/>
          <p:cNvSpPr txBox="1">
            <a:spLocks noGrp="1"/>
          </p:cNvSpPr>
          <p:nvPr>
            <p:ph type="body" idx="1"/>
          </p:nvPr>
        </p:nvSpPr>
        <p:spPr>
          <a:xfrm>
            <a:off x="769650" y="1749275"/>
            <a:ext cx="5841000" cy="44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How would population growth rate change if it was calculated using the 2002 fertility rate?</a:t>
            </a:r>
            <a:endParaRPr sz="25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1"/>
              <a:t>Workflow hint</a:t>
            </a:r>
            <a:endParaRPr sz="2000" b="1" i="1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/>
              <a:t>Find 2002 relative fertility rate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/>
              <a:t>Build projection matrix with the 2002 fertility rate</a:t>
            </a:r>
            <a:endParaRPr sz="20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US" sz="2000"/>
              <a:t>Find the new population growth rate. Assume the same starting population (6 seedlings, 2 vegetative, and 3 reproductive individuals) projected over 15 years.</a:t>
            </a:r>
            <a:endParaRPr sz="2000"/>
          </a:p>
        </p:txBody>
      </p:sp>
      <p:pic>
        <p:nvPicPr>
          <p:cNvPr id="329" name="Google Shape;329;g32f7b5fb346_0_193"/>
          <p:cNvPicPr preferRelativeResize="0"/>
          <p:nvPr/>
        </p:nvPicPr>
        <p:blipFill rotWithShape="1">
          <a:blip r:embed="rId3">
            <a:alphaModFix/>
          </a:blip>
          <a:srcRect l="69" r="69"/>
          <a:stretch/>
        </p:blipFill>
        <p:spPr>
          <a:xfrm>
            <a:off x="7581472" y="1319375"/>
            <a:ext cx="3978455" cy="5263800"/>
          </a:xfrm>
          <a:prstGeom prst="rect">
            <a:avLst/>
          </a:prstGeom>
          <a:noFill/>
          <a:ln w="38100" cap="flat" cmpd="sng">
            <a:solidFill>
              <a:srgbClr val="FEF1C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05ca641af_0_54"/>
          <p:cNvSpPr/>
          <p:nvPr/>
        </p:nvSpPr>
        <p:spPr>
          <a:xfrm>
            <a:off x="439800" y="1319375"/>
            <a:ext cx="5656200" cy="52638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3305ca641af_0_54"/>
          <p:cNvSpPr txBox="1">
            <a:spLocks noGrp="1"/>
          </p:cNvSpPr>
          <p:nvPr>
            <p:ph type="body" idx="1"/>
          </p:nvPr>
        </p:nvSpPr>
        <p:spPr>
          <a:xfrm>
            <a:off x="726799" y="1749275"/>
            <a:ext cx="5082300" cy="44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/>
              <a:t>How does population growth rate change if it was calculated using the 2002 fertility rate?</a:t>
            </a:r>
            <a:endParaRPr sz="25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2002 rate (0.50) &lt; 2001 rate (1.18)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With this method, growth rate and projections are based on the population dynamics of a singular year.</a:t>
            </a:r>
            <a:endParaRPr sz="2500"/>
          </a:p>
        </p:txBody>
      </p:sp>
      <p:sp>
        <p:nvSpPr>
          <p:cNvPr id="337" name="Google Shape;337;g3305ca641af_0_54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3305ca641af_0_54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CONFIRM YOUR ANSWERS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339" name="Google Shape;339;g3305ca641af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650" y="1749275"/>
            <a:ext cx="5082300" cy="113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305ca641af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650" y="3204001"/>
            <a:ext cx="5082300" cy="294927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305ca641af_0_54"/>
          <p:cNvSpPr/>
          <p:nvPr/>
        </p:nvSpPr>
        <p:spPr>
          <a:xfrm>
            <a:off x="6362675" y="3100900"/>
            <a:ext cx="1128000" cy="408300"/>
          </a:xfrm>
          <a:prstGeom prst="ellipse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32f7b5fb346_0_200"/>
          <p:cNvPicPr preferRelativeResize="0"/>
          <p:nvPr/>
        </p:nvPicPr>
        <p:blipFill rotWithShape="1">
          <a:blip r:embed="rId3">
            <a:alphaModFix/>
          </a:blip>
          <a:srcRect l="1632" t="83805" b="1902"/>
          <a:stretch/>
        </p:blipFill>
        <p:spPr>
          <a:xfrm>
            <a:off x="324050" y="5708912"/>
            <a:ext cx="6715675" cy="85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2f7b5fb346_0_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838" y="5341602"/>
            <a:ext cx="2504625" cy="6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2f7b5fb346_0_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600" y="1886175"/>
            <a:ext cx="3467100" cy="284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2f7b5fb346_0_200"/>
          <p:cNvPicPr preferRelativeResize="0"/>
          <p:nvPr/>
        </p:nvPicPr>
        <p:blipFill rotWithShape="1">
          <a:blip r:embed="rId3">
            <a:alphaModFix/>
          </a:blip>
          <a:srcRect l="1632" b="57889"/>
          <a:stretch/>
        </p:blipFill>
        <p:spPr>
          <a:xfrm>
            <a:off x="324050" y="3039125"/>
            <a:ext cx="6715675" cy="28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32f7b5fb346_0_200"/>
          <p:cNvSpPr txBox="1"/>
          <p:nvPr/>
        </p:nvSpPr>
        <p:spPr>
          <a:xfrm>
            <a:off x="662475" y="3801550"/>
            <a:ext cx="5864100" cy="20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compile all projection matrices in one list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matrices &lt;- list(A01,A02)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names(matrices) &lt;- c(“A01”, “A02”)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find stochastic growth rate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sgr&lt;- stoch.growth.rate(matrices, verbose = FALSE)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exp(sgr$approx)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32f7b5fb346_0_200"/>
          <p:cNvSpPr/>
          <p:nvPr/>
        </p:nvSpPr>
        <p:spPr>
          <a:xfrm>
            <a:off x="324050" y="1030050"/>
            <a:ext cx="6699000" cy="18660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32f7b5fb346_0_200"/>
          <p:cNvSpPr/>
          <p:nvPr/>
        </p:nvSpPr>
        <p:spPr>
          <a:xfrm>
            <a:off x="324050" y="1030050"/>
            <a:ext cx="6699000" cy="3663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32f7b5fb346_0_200"/>
          <p:cNvSpPr txBox="1"/>
          <p:nvPr/>
        </p:nvSpPr>
        <p:spPr>
          <a:xfrm>
            <a:off x="324050" y="1030050"/>
            <a:ext cx="1764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32f7b5fb346_0_200"/>
          <p:cNvSpPr txBox="1"/>
          <p:nvPr/>
        </p:nvSpPr>
        <p:spPr>
          <a:xfrm>
            <a:off x="461600" y="1455300"/>
            <a:ext cx="64239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Assumes variable vital rates and environment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calculate stochastic growth rate, we need at least two projection matrices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2f7b5fb346_0_200"/>
          <p:cNvSpPr/>
          <p:nvPr/>
        </p:nvSpPr>
        <p:spPr>
          <a:xfrm>
            <a:off x="8252100" y="5106238"/>
            <a:ext cx="2768100" cy="1153800"/>
          </a:xfrm>
          <a:prstGeom prst="ellipse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32f7b5fb346_0_200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2f7b5fb346_0_200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11971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5. Find Stochastic Population Growth Rate</a:t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359" name="Google Shape;359;g32f7b5fb346_0_200"/>
          <p:cNvSpPr/>
          <p:nvPr/>
        </p:nvSpPr>
        <p:spPr>
          <a:xfrm>
            <a:off x="9125000" y="1270500"/>
            <a:ext cx="2504700" cy="887100"/>
          </a:xfrm>
          <a:prstGeom prst="wedgeRectCallout">
            <a:avLst>
              <a:gd name="adj1" fmla="val -33292"/>
              <a:gd name="adj2" fmla="val 69955"/>
            </a:avLst>
          </a:prstGeom>
          <a:solidFill>
            <a:srgbClr val="F7F8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Log stochastic growth rate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"/>
          <p:cNvSpPr/>
          <p:nvPr/>
        </p:nvSpPr>
        <p:spPr>
          <a:xfrm>
            <a:off x="440975" y="1307725"/>
            <a:ext cx="11298300" cy="51396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9"/>
          <p:cNvSpPr txBox="1"/>
          <p:nvPr/>
        </p:nvSpPr>
        <p:spPr>
          <a:xfrm>
            <a:off x="729400" y="1781575"/>
            <a:ext cx="5010900" cy="4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+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Ease of use and reproducibility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+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Standardizes basic methods for demographic analysis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+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array of available functions for creating and analyzing projection matrices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 txBox="1"/>
          <p:nvPr/>
        </p:nvSpPr>
        <p:spPr>
          <a:xfrm>
            <a:off x="6497325" y="1781575"/>
            <a:ext cx="5010900" cy="4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a large amount of statistical and mathematical analysis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number of preloaded data, making it difficult for comparative analysis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 txBox="1">
            <a:spLocks noGrp="1"/>
          </p:cNvSpPr>
          <p:nvPr>
            <p:ph type="title"/>
          </p:nvPr>
        </p:nvSpPr>
        <p:spPr>
          <a:xfrm>
            <a:off x="186025" y="60450"/>
            <a:ext cx="11785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Advantages &amp; Disadvantages</a:t>
            </a:r>
            <a:endParaRPr>
              <a:solidFill>
                <a:srgbClr val="374151"/>
              </a:solidFill>
            </a:endParaRPr>
          </a:p>
        </p:txBody>
      </p:sp>
      <p:cxnSp>
        <p:nvCxnSpPr>
          <p:cNvPr id="370" name="Google Shape;370;p9"/>
          <p:cNvCxnSpPr/>
          <p:nvPr/>
        </p:nvCxnSpPr>
        <p:spPr>
          <a:xfrm>
            <a:off x="6082475" y="1779125"/>
            <a:ext cx="0" cy="4029600"/>
          </a:xfrm>
          <a:prstGeom prst="straightConnector1">
            <a:avLst/>
          </a:prstGeom>
          <a:noFill/>
          <a:ln w="28575" cap="flat" cmpd="sng">
            <a:solidFill>
              <a:srgbClr val="37415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"/>
          <p:cNvSpPr/>
          <p:nvPr/>
        </p:nvSpPr>
        <p:spPr>
          <a:xfrm>
            <a:off x="440975" y="1307725"/>
            <a:ext cx="11298300" cy="51396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7" name="Google Shape;377;p11"/>
          <p:cNvCxnSpPr/>
          <p:nvPr/>
        </p:nvCxnSpPr>
        <p:spPr>
          <a:xfrm>
            <a:off x="6082475" y="1779125"/>
            <a:ext cx="0" cy="4029600"/>
          </a:xfrm>
          <a:prstGeom prst="straightConnector1">
            <a:avLst/>
          </a:prstGeom>
          <a:noFill/>
          <a:ln w="28575" cap="flat" cmpd="sng">
            <a:solidFill>
              <a:srgbClr val="374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11"/>
          <p:cNvSpPr txBox="1">
            <a:spLocks noGrp="1"/>
          </p:cNvSpPr>
          <p:nvPr>
            <p:ph type="body" idx="1"/>
          </p:nvPr>
        </p:nvSpPr>
        <p:spPr>
          <a:xfrm>
            <a:off x="661525" y="2477125"/>
            <a:ext cx="4510200" cy="19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DOI: </a:t>
            </a:r>
            <a:r>
              <a:rPr lang="en-US" sz="18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10.32614/CRAN.package.popbio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Stubben, C., Milligan, B., &amp; Maintainer, P. (2020). </a:t>
            </a:r>
            <a:r>
              <a:rPr lang="en-US" sz="1800" i="1">
                <a:solidFill>
                  <a:srgbClr val="000000"/>
                </a:solidFill>
              </a:rPr>
              <a:t>Package “popbio.”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https://cran.r-project.org/web/packages/popbio/popbio.pdf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79" name="Google Shape;379;p11"/>
          <p:cNvSpPr txBox="1">
            <a:spLocks noGrp="1"/>
          </p:cNvSpPr>
          <p:nvPr>
            <p:ph type="body" idx="2"/>
          </p:nvPr>
        </p:nvSpPr>
        <p:spPr>
          <a:xfrm>
            <a:off x="6626950" y="2477125"/>
            <a:ext cx="4561200" cy="3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Stubben, C., &amp; Milligan, B. (2007). Estimating and Analyzing Demographic Models Using the popbio Package in R. </a:t>
            </a:r>
            <a:r>
              <a:rPr lang="en-US" sz="1800" i="1">
                <a:solidFill>
                  <a:srgbClr val="000000"/>
                </a:solidFill>
              </a:rPr>
              <a:t>Journal of Statistical Software</a:t>
            </a:r>
            <a:r>
              <a:rPr lang="en-US" sz="1800">
                <a:solidFill>
                  <a:srgbClr val="000000"/>
                </a:solidFill>
              </a:rPr>
              <a:t>, </a:t>
            </a:r>
            <a:r>
              <a:rPr lang="en-US" sz="1800" i="1">
                <a:solidFill>
                  <a:srgbClr val="000000"/>
                </a:solidFill>
              </a:rPr>
              <a:t>22</a:t>
            </a:r>
            <a:r>
              <a:rPr lang="en-US" sz="1800">
                <a:solidFill>
                  <a:srgbClr val="000000"/>
                </a:solidFill>
              </a:rPr>
              <a:t>(11), 1–23. </a:t>
            </a:r>
            <a:r>
              <a:rPr lang="en-US" sz="18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https://doi.org/10.18637/jss.v022.i11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Tobias, V. D., Chen, E., Hobbs, J., Eakin, M., &amp; Detwiler, S. (2023). Informing extinction risk: Summarizing population viability through a meta-analysis of multiple long-term monitoring programs for a declining estuarine fish species. </a:t>
            </a:r>
            <a:r>
              <a:rPr lang="en-US" sz="1800" i="1">
                <a:solidFill>
                  <a:srgbClr val="000000"/>
                </a:solidFill>
              </a:rPr>
              <a:t>Biological Conservation</a:t>
            </a:r>
            <a:r>
              <a:rPr lang="en-US" sz="1800">
                <a:solidFill>
                  <a:srgbClr val="000000"/>
                </a:solidFill>
              </a:rPr>
              <a:t>, </a:t>
            </a:r>
            <a:r>
              <a:rPr lang="en-US" sz="1800" i="1">
                <a:solidFill>
                  <a:srgbClr val="000000"/>
                </a:solidFill>
              </a:rPr>
              <a:t>288</a:t>
            </a:r>
            <a:r>
              <a:rPr lang="en-US" sz="1800">
                <a:solidFill>
                  <a:srgbClr val="000000"/>
                </a:solidFill>
              </a:rPr>
              <a:t>, 110348. </a:t>
            </a:r>
            <a:r>
              <a:rPr lang="en-US" sz="1800" u="sng">
                <a:solidFill>
                  <a:srgbClr val="000000"/>
                </a:solidFill>
              </a:rPr>
              <a:t>https://doi.org/10.1016/j.biocon.2023.110348</a:t>
            </a:r>
            <a:endParaRPr sz="1800" u="sng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380" name="Google Shape;380;p11"/>
          <p:cNvSpPr txBox="1"/>
          <p:nvPr/>
        </p:nvSpPr>
        <p:spPr>
          <a:xfrm>
            <a:off x="636025" y="1690550"/>
            <a:ext cx="45612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 txBox="1"/>
          <p:nvPr/>
        </p:nvSpPr>
        <p:spPr>
          <a:xfrm>
            <a:off x="6626950" y="1690538"/>
            <a:ext cx="45612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1"/>
          <p:cNvSpPr txBox="1">
            <a:spLocks noGrp="1"/>
          </p:cNvSpPr>
          <p:nvPr>
            <p:ph type="title"/>
          </p:nvPr>
        </p:nvSpPr>
        <p:spPr>
          <a:xfrm>
            <a:off x="186025" y="60450"/>
            <a:ext cx="11785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Resources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814075" y="1872825"/>
            <a:ext cx="10521600" cy="41088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body" idx="1"/>
          </p:nvPr>
        </p:nvSpPr>
        <p:spPr>
          <a:xfrm>
            <a:off x="1207375" y="2622225"/>
            <a:ext cx="9735000" cy="2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Build and analyze </a:t>
            </a:r>
            <a:r>
              <a:rPr lang="en-US" sz="2300" b="1"/>
              <a:t>projection matrices</a:t>
            </a:r>
            <a:r>
              <a:rPr lang="en-US" sz="2300"/>
              <a:t> from census data classified by age or stage</a:t>
            </a:r>
            <a:endParaRPr sz="2300"/>
          </a:p>
          <a:p>
            <a:pPr marL="91440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Estimate vital rates</a:t>
            </a:r>
            <a:endParaRPr sz="2300"/>
          </a:p>
          <a:p>
            <a:pPr marL="91440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Calculate population growth and extinction rates</a:t>
            </a:r>
            <a:endParaRPr sz="2300"/>
          </a:p>
          <a:p>
            <a:pPr marL="914400" lvl="1" indent="-3746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Project population growth and extinction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What does the package do?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2"/>
          <p:cNvSpPr/>
          <p:nvPr/>
        </p:nvSpPr>
        <p:spPr>
          <a:xfrm>
            <a:off x="2792050" y="1695850"/>
            <a:ext cx="7346400" cy="1655400"/>
          </a:xfrm>
          <a:prstGeom prst="rect">
            <a:avLst/>
          </a:prstGeom>
          <a:solidFill>
            <a:srgbClr val="F5F0DE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2"/>
          <p:cNvSpPr/>
          <p:nvPr/>
        </p:nvSpPr>
        <p:spPr>
          <a:xfrm>
            <a:off x="440975" y="1307725"/>
            <a:ext cx="11298300" cy="51396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2"/>
          <p:cNvSpPr txBox="1"/>
          <p:nvPr/>
        </p:nvSpPr>
        <p:spPr>
          <a:xfrm>
            <a:off x="522300" y="3908875"/>
            <a:ext cx="11147400" cy="22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prepared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hudsonia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matrices available in popbio, answer the following: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population growth rate for each year of available data (1985-1988)? Use the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deterministic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stochastic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growth rate?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the growth rates calculated using the two methods. How are they different? Why?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2"/>
          <p:cNvSpPr txBox="1">
            <a:spLocks noGrp="1"/>
          </p:cNvSpPr>
          <p:nvPr>
            <p:ph type="title"/>
          </p:nvPr>
        </p:nvSpPr>
        <p:spPr>
          <a:xfrm>
            <a:off x="186025" y="60450"/>
            <a:ext cx="117852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Portfolio Assignment - </a:t>
            </a:r>
            <a:r>
              <a:rPr lang="en-US" i="1">
                <a:solidFill>
                  <a:srgbClr val="374151"/>
                </a:solidFill>
              </a:rPr>
              <a:t>Hudsonia montana</a:t>
            </a:r>
            <a:endParaRPr i="1">
              <a:solidFill>
                <a:srgbClr val="374151"/>
              </a:solidFill>
            </a:endParaRPr>
          </a:p>
        </p:txBody>
      </p:sp>
      <p:pic>
        <p:nvPicPr>
          <p:cNvPr id="394" name="Google Shape;394;p12"/>
          <p:cNvPicPr preferRelativeResize="0"/>
          <p:nvPr/>
        </p:nvPicPr>
        <p:blipFill rotWithShape="1">
          <a:blip r:embed="rId3">
            <a:alphaModFix/>
          </a:blip>
          <a:srcRect l="3475" t="8009" r="20129" b="42792"/>
          <a:stretch/>
        </p:blipFill>
        <p:spPr>
          <a:xfrm>
            <a:off x="858375" y="1609813"/>
            <a:ext cx="2122442" cy="200194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5" name="Google Shape;395;p12"/>
          <p:cNvSpPr txBox="1"/>
          <p:nvPr/>
        </p:nvSpPr>
        <p:spPr>
          <a:xfrm>
            <a:off x="3182350" y="1609900"/>
            <a:ext cx="7863900" cy="20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to North Carolina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Federally listed as </a:t>
            </a:r>
            <a:r>
              <a:rPr lang="en-US" sz="2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threatened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Threats: fire suppression, trampling, habitat loss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729900" y="1429375"/>
            <a:ext cx="10842000" cy="51852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>
            <a:spLocks noGrp="1"/>
          </p:cNvSpPr>
          <p:nvPr>
            <p:ph type="body" idx="2"/>
          </p:nvPr>
        </p:nvSpPr>
        <p:spPr>
          <a:xfrm>
            <a:off x="1272400" y="1934200"/>
            <a:ext cx="4725300" cy="4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/>
              <a:t>Real World Applications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Conservation strategies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Harvest strategies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Package</a:t>
            </a:r>
            <a:endParaRPr sz="2300" b="1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Calculate vital rates (birth, death)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Estimate stage transition probability (projection matrix)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/>
              <a:t>Model</a:t>
            </a:r>
            <a:endParaRPr sz="2300" b="1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Estimate population growth rate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Estimate extinction risk</a:t>
            </a:r>
            <a:endParaRPr sz="230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Project population growth</a:t>
            </a:r>
            <a:endParaRPr sz="2300"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l="47290" t="25258" r="8693" b="55410"/>
          <a:stretch/>
        </p:blipFill>
        <p:spPr>
          <a:xfrm>
            <a:off x="6495950" y="5092425"/>
            <a:ext cx="4535700" cy="1325702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" name="Google Shape;117;p3"/>
          <p:cNvSpPr txBox="1"/>
          <p:nvPr/>
        </p:nvSpPr>
        <p:spPr>
          <a:xfrm>
            <a:off x="10393550" y="6126400"/>
            <a:ext cx="63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Celosia</a:t>
            </a:r>
            <a:endParaRPr sz="1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What conservation problems can be addressed?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l="23412" t="26004" b="2591"/>
          <a:stretch/>
        </p:blipFill>
        <p:spPr>
          <a:xfrm>
            <a:off x="6495950" y="1710700"/>
            <a:ext cx="4535700" cy="3170501"/>
          </a:xfrm>
          <a:prstGeom prst="rect">
            <a:avLst/>
          </a:prstGeom>
          <a:solidFill>
            <a:srgbClr val="F5F0DE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" name="Google Shape;121;p3"/>
          <p:cNvSpPr txBox="1"/>
          <p:nvPr/>
        </p:nvSpPr>
        <p:spPr>
          <a:xfrm>
            <a:off x="9792800" y="4513575"/>
            <a:ext cx="12387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Ceanothus ferrisiae</a:t>
            </a:r>
            <a:endParaRPr sz="1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473550" y="1171900"/>
            <a:ext cx="11324700" cy="53052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1384975" y="1171900"/>
            <a:ext cx="54774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λ = population growth rate</a:t>
            </a:r>
            <a:endParaRPr sz="3400"/>
          </a:p>
        </p:txBody>
      </p:sp>
      <p:sp>
        <p:nvSpPr>
          <p:cNvPr id="129" name="Google Shape;129;p4"/>
          <p:cNvSpPr txBox="1"/>
          <p:nvPr/>
        </p:nvSpPr>
        <p:spPr>
          <a:xfrm>
            <a:off x="8114675" y="2954850"/>
            <a:ext cx="3340800" cy="3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population projection matrix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n(</a:t>
            </a:r>
            <a:r>
              <a:rPr lang="en-US" sz="2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population vector at time </a:t>
            </a:r>
            <a:r>
              <a:rPr lang="en-US" sz="2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2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n(</a:t>
            </a:r>
            <a:r>
              <a:rPr lang="en-US" sz="25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population vector at time </a:t>
            </a:r>
            <a:r>
              <a:rPr lang="en-US" sz="2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endParaRPr sz="25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50" y="1951375"/>
            <a:ext cx="6288676" cy="433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2889181" y="5960725"/>
            <a:ext cx="2316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Utah State University, 2021.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4"/>
          <p:cNvCxnSpPr/>
          <p:nvPr/>
        </p:nvCxnSpPr>
        <p:spPr>
          <a:xfrm>
            <a:off x="7694275" y="1348525"/>
            <a:ext cx="0" cy="4938600"/>
          </a:xfrm>
          <a:prstGeom prst="straightConnector1">
            <a:avLst/>
          </a:prstGeom>
          <a:noFill/>
          <a:ln w="28575" cap="flat" cmpd="sng">
            <a:solidFill>
              <a:srgbClr val="374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" name="Google Shape;133;p4"/>
          <p:cNvSpPr txBox="1"/>
          <p:nvPr/>
        </p:nvSpPr>
        <p:spPr>
          <a:xfrm>
            <a:off x="7950000" y="1182700"/>
            <a:ext cx="36702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Deterministic Approach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Model Overview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463" y="1946525"/>
            <a:ext cx="2735225" cy="887100"/>
          </a:xfrm>
          <a:prstGeom prst="rect">
            <a:avLst/>
          </a:prstGeom>
          <a:noFill/>
          <a:ln w="28575" cap="flat" cmpd="sng">
            <a:solidFill>
              <a:srgbClr val="37415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DE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2a2eec8bef_4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765" y="893265"/>
            <a:ext cx="1254273" cy="283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2a2eec8bef_4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503" y="1641161"/>
            <a:ext cx="1101752" cy="17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2a2eec8bef_4_38"/>
          <p:cNvPicPr preferRelativeResize="0"/>
          <p:nvPr/>
        </p:nvPicPr>
        <p:blipFill rotWithShape="1">
          <a:blip r:embed="rId5">
            <a:alphaModFix/>
          </a:blip>
          <a:srcRect t="14390"/>
          <a:stretch/>
        </p:blipFill>
        <p:spPr>
          <a:xfrm>
            <a:off x="278700" y="1847001"/>
            <a:ext cx="1254275" cy="180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32a2eec8bef_4_38"/>
          <p:cNvCxnSpPr>
            <a:stCxn id="144" idx="0"/>
            <a:endCxn id="142" idx="0"/>
          </p:cNvCxnSpPr>
          <p:nvPr/>
        </p:nvCxnSpPr>
        <p:spPr>
          <a:xfrm rot="-5400000">
            <a:off x="2697588" y="-898449"/>
            <a:ext cx="953700" cy="4537200"/>
          </a:xfrm>
          <a:prstGeom prst="curvedConnector3">
            <a:avLst>
              <a:gd name="adj1" fmla="val 12497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46" name="Google Shape;146;g32a2eec8bef_4_38"/>
          <p:cNvCxnSpPr>
            <a:stCxn id="142" idx="3"/>
            <a:endCxn id="142" idx="2"/>
          </p:cNvCxnSpPr>
          <p:nvPr/>
        </p:nvCxnSpPr>
        <p:spPr>
          <a:xfrm flipH="1">
            <a:off x="5443039" y="2308678"/>
            <a:ext cx="627000" cy="1415400"/>
          </a:xfrm>
          <a:prstGeom prst="curvedConnector4">
            <a:avLst>
              <a:gd name="adj1" fmla="val -35137"/>
              <a:gd name="adj2" fmla="val 11564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7" name="Google Shape;147;g32a2eec8bef_4_38"/>
          <p:cNvCxnSpPr>
            <a:stCxn id="144" idx="3"/>
            <a:endCxn id="143" idx="1"/>
          </p:cNvCxnSpPr>
          <p:nvPr/>
        </p:nvCxnSpPr>
        <p:spPr>
          <a:xfrm rot="10800000" flipH="1">
            <a:off x="1532975" y="2511226"/>
            <a:ext cx="1090500" cy="2403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8" name="Google Shape;148;g32a2eec8bef_4_38"/>
          <p:cNvCxnSpPr>
            <a:stCxn id="143" idx="0"/>
            <a:endCxn id="142" idx="1"/>
          </p:cNvCxnSpPr>
          <p:nvPr/>
        </p:nvCxnSpPr>
        <p:spPr>
          <a:xfrm rot="-5400000" flipH="1">
            <a:off x="3661279" y="1154261"/>
            <a:ext cx="667500" cy="1641300"/>
          </a:xfrm>
          <a:prstGeom prst="curvedConnector4">
            <a:avLst>
              <a:gd name="adj1" fmla="val -35674"/>
              <a:gd name="adj2" fmla="val 66784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9" name="Google Shape;149;g32a2eec8bef_4_38"/>
          <p:cNvCxnSpPr>
            <a:stCxn id="143" idx="3"/>
            <a:endCxn id="143" idx="2"/>
          </p:cNvCxnSpPr>
          <p:nvPr/>
        </p:nvCxnSpPr>
        <p:spPr>
          <a:xfrm flipH="1">
            <a:off x="3174455" y="2511086"/>
            <a:ext cx="550800" cy="870000"/>
          </a:xfrm>
          <a:prstGeom prst="curvedConnector4">
            <a:avLst>
              <a:gd name="adj1" fmla="val -40008"/>
              <a:gd name="adj2" fmla="val 125441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0" name="Google Shape;150;g32a2eec8bef_4_38"/>
          <p:cNvSpPr txBox="1"/>
          <p:nvPr/>
        </p:nvSpPr>
        <p:spPr>
          <a:xfrm>
            <a:off x="2726672" y="185925"/>
            <a:ext cx="17535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3,1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1.6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2a2eec8bef_4_38"/>
          <p:cNvSpPr txBox="1"/>
          <p:nvPr/>
        </p:nvSpPr>
        <p:spPr>
          <a:xfrm>
            <a:off x="1250571" y="2137094"/>
            <a:ext cx="1530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2,1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0.5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2a2eec8bef_4_38"/>
          <p:cNvSpPr txBox="1"/>
          <p:nvPr/>
        </p:nvSpPr>
        <p:spPr>
          <a:xfrm>
            <a:off x="3682805" y="3147670"/>
            <a:ext cx="11019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2,2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2a2eec8bef_4_38"/>
          <p:cNvSpPr txBox="1"/>
          <p:nvPr/>
        </p:nvSpPr>
        <p:spPr>
          <a:xfrm>
            <a:off x="3798676" y="1145800"/>
            <a:ext cx="1017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3,2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2a2eec8bef_4_38"/>
          <p:cNvSpPr txBox="1"/>
          <p:nvPr/>
        </p:nvSpPr>
        <p:spPr>
          <a:xfrm>
            <a:off x="5875650" y="3656050"/>
            <a:ext cx="8508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3,3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0.67</a:t>
            </a:r>
            <a:r>
              <a:rPr lang="en-US" sz="16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32a2eec8bef_4_38"/>
          <p:cNvSpPr txBox="1"/>
          <p:nvPr/>
        </p:nvSpPr>
        <p:spPr>
          <a:xfrm>
            <a:off x="481825" y="5043125"/>
            <a:ext cx="30675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fecundity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probability to transition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32a2eec8bef_4_38"/>
          <p:cNvSpPr txBox="1"/>
          <p:nvPr/>
        </p:nvSpPr>
        <p:spPr>
          <a:xfrm>
            <a:off x="401525" y="3230925"/>
            <a:ext cx="929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Seedling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32a2eec8bef_4_38"/>
          <p:cNvSpPr txBox="1"/>
          <p:nvPr/>
        </p:nvSpPr>
        <p:spPr>
          <a:xfrm>
            <a:off x="2623575" y="3008650"/>
            <a:ext cx="11016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Vegetative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32a2eec8bef_4_38"/>
          <p:cNvSpPr txBox="1"/>
          <p:nvPr/>
        </p:nvSpPr>
        <p:spPr>
          <a:xfrm>
            <a:off x="4722096" y="3380995"/>
            <a:ext cx="14415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Reproductive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2a2eec8bef_4_38"/>
          <p:cNvSpPr/>
          <p:nvPr/>
        </p:nvSpPr>
        <p:spPr>
          <a:xfrm>
            <a:off x="7532550" y="4182225"/>
            <a:ext cx="481800" cy="22746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2a2eec8bef_4_38"/>
          <p:cNvSpPr/>
          <p:nvPr/>
        </p:nvSpPr>
        <p:spPr>
          <a:xfrm>
            <a:off x="7604650" y="529125"/>
            <a:ext cx="481800" cy="22746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2a2eec8bef_4_38"/>
          <p:cNvSpPr/>
          <p:nvPr/>
        </p:nvSpPr>
        <p:spPr>
          <a:xfrm>
            <a:off x="11114150" y="529125"/>
            <a:ext cx="481800" cy="22746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2a2eec8bef_4_38"/>
          <p:cNvSpPr/>
          <p:nvPr/>
        </p:nvSpPr>
        <p:spPr>
          <a:xfrm>
            <a:off x="10976550" y="4182225"/>
            <a:ext cx="481800" cy="22746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2a2eec8bef_4_38"/>
          <p:cNvSpPr txBox="1"/>
          <p:nvPr/>
        </p:nvSpPr>
        <p:spPr>
          <a:xfrm>
            <a:off x="6388450" y="4770075"/>
            <a:ext cx="10170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</a:t>
            </a:r>
            <a:endParaRPr sz="4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32a2eec8bef_4_38"/>
          <p:cNvSpPr txBox="1"/>
          <p:nvPr/>
        </p:nvSpPr>
        <p:spPr>
          <a:xfrm>
            <a:off x="8045900" y="622650"/>
            <a:ext cx="610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1,1</a:t>
            </a:r>
            <a:endParaRPr sz="28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32a2eec8bef_4_38"/>
          <p:cNvSpPr txBox="1"/>
          <p:nvPr/>
        </p:nvSpPr>
        <p:spPr>
          <a:xfrm>
            <a:off x="8045900" y="131260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2,1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2a2eec8bef_4_38"/>
          <p:cNvSpPr txBox="1"/>
          <p:nvPr/>
        </p:nvSpPr>
        <p:spPr>
          <a:xfrm>
            <a:off x="8045903" y="200255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3,1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32a2eec8bef_4_38"/>
          <p:cNvSpPr txBox="1"/>
          <p:nvPr/>
        </p:nvSpPr>
        <p:spPr>
          <a:xfrm>
            <a:off x="9295200" y="200255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3,2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2a2eec8bef_4_38"/>
          <p:cNvSpPr txBox="1"/>
          <p:nvPr/>
        </p:nvSpPr>
        <p:spPr>
          <a:xfrm>
            <a:off x="9242875" y="131260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2,2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2a2eec8bef_4_38"/>
          <p:cNvSpPr txBox="1"/>
          <p:nvPr/>
        </p:nvSpPr>
        <p:spPr>
          <a:xfrm>
            <a:off x="10631950" y="1360275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2,3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2a2eec8bef_4_38"/>
          <p:cNvSpPr txBox="1"/>
          <p:nvPr/>
        </p:nvSpPr>
        <p:spPr>
          <a:xfrm>
            <a:off x="10631950" y="2002550"/>
            <a:ext cx="7737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3,3</a:t>
            </a:r>
            <a:endParaRPr sz="2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2a2eec8bef_4_38"/>
          <p:cNvSpPr txBox="1"/>
          <p:nvPr/>
        </p:nvSpPr>
        <p:spPr>
          <a:xfrm>
            <a:off x="7869825" y="4288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2a2eec8bef_4_38"/>
          <p:cNvSpPr txBox="1"/>
          <p:nvPr/>
        </p:nvSpPr>
        <p:spPr>
          <a:xfrm>
            <a:off x="7870175" y="4994188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2a2eec8bef_4_38"/>
          <p:cNvSpPr txBox="1"/>
          <p:nvPr/>
        </p:nvSpPr>
        <p:spPr>
          <a:xfrm>
            <a:off x="7904575" y="5700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2a2eec8bef_4_38"/>
          <p:cNvSpPr txBox="1"/>
          <p:nvPr/>
        </p:nvSpPr>
        <p:spPr>
          <a:xfrm>
            <a:off x="9169138" y="4288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2a2eec8bef_4_38"/>
          <p:cNvSpPr txBox="1"/>
          <p:nvPr/>
        </p:nvSpPr>
        <p:spPr>
          <a:xfrm>
            <a:off x="9108600" y="4994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2a2eec8bef_4_38"/>
          <p:cNvSpPr txBox="1"/>
          <p:nvPr/>
        </p:nvSpPr>
        <p:spPr>
          <a:xfrm>
            <a:off x="9177400" y="5700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32a2eec8bef_4_38"/>
          <p:cNvSpPr txBox="1"/>
          <p:nvPr/>
        </p:nvSpPr>
        <p:spPr>
          <a:xfrm>
            <a:off x="10468475" y="4288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1.6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2a2eec8bef_4_38"/>
          <p:cNvSpPr txBox="1"/>
          <p:nvPr/>
        </p:nvSpPr>
        <p:spPr>
          <a:xfrm>
            <a:off x="10468475" y="4994200"/>
            <a:ext cx="773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2a2eec8bef_4_38"/>
          <p:cNvSpPr txBox="1"/>
          <p:nvPr/>
        </p:nvSpPr>
        <p:spPr>
          <a:xfrm>
            <a:off x="10468450" y="5700200"/>
            <a:ext cx="929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0.67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4;g32a2eec8bef_4_38">
            <a:extLst>
              <a:ext uri="{FF2B5EF4-FFF2-40B4-BE49-F238E27FC236}">
                <a16:creationId xmlns:a16="http://schemas.microsoft.com/office/drawing/2014/main" id="{FB77DA4A-241E-C026-B2AC-9D495DB7A1F7}"/>
              </a:ext>
            </a:extLst>
          </p:cNvPr>
          <p:cNvSpPr txBox="1"/>
          <p:nvPr/>
        </p:nvSpPr>
        <p:spPr>
          <a:xfrm>
            <a:off x="9272100" y="622650"/>
            <a:ext cx="610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endParaRPr sz="28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4;g32a2eec8bef_4_38">
            <a:extLst>
              <a:ext uri="{FF2B5EF4-FFF2-40B4-BE49-F238E27FC236}">
                <a16:creationId xmlns:a16="http://schemas.microsoft.com/office/drawing/2014/main" id="{A779619E-BC1A-EC09-57C7-9D87CE51CB36}"/>
              </a:ext>
            </a:extLst>
          </p:cNvPr>
          <p:cNvSpPr txBox="1"/>
          <p:nvPr/>
        </p:nvSpPr>
        <p:spPr>
          <a:xfrm>
            <a:off x="10622450" y="616750"/>
            <a:ext cx="610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1,3</a:t>
            </a:r>
            <a:endParaRPr sz="28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/>
          <p:nvPr/>
        </p:nvSpPr>
        <p:spPr>
          <a:xfrm>
            <a:off x="824275" y="1754400"/>
            <a:ext cx="10489200" cy="4108800"/>
          </a:xfrm>
          <a:prstGeom prst="rect">
            <a:avLst/>
          </a:prstGeom>
          <a:solidFill>
            <a:srgbClr val="F5F0D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1205575" y="2262000"/>
            <a:ext cx="5837400" cy="3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Census Data</a:t>
            </a:r>
            <a:endParaRPr sz="2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Identifier of individuals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 year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Life stage or Age class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offspring produced by each individual</a:t>
            </a:r>
            <a:endParaRPr sz="2400">
              <a:solidFill>
                <a:srgbClr val="374151"/>
              </a:solidFill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/>
          </p:nvPr>
        </p:nvSpPr>
        <p:spPr>
          <a:xfrm>
            <a:off x="178675" y="60450"/>
            <a:ext cx="117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What type of data is needed?</a:t>
            </a:r>
            <a:endParaRPr>
              <a:solidFill>
                <a:srgbClr val="374151"/>
              </a:solidFill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7444025" y="2780025"/>
            <a:ext cx="4361100" cy="20034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7444025" y="2780025"/>
            <a:ext cx="4361100" cy="3522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7444025" y="2780025"/>
            <a:ext cx="17121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7533576" y="3189034"/>
            <a:ext cx="4182000" cy="1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our learning example, we will use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test.census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data, which contains 3 years of census data for a hypothetical plant with 3 stage classes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0DE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873" y="1445475"/>
            <a:ext cx="4739202" cy="519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525" y="3983101"/>
            <a:ext cx="3435226" cy="22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 txBox="1"/>
          <p:nvPr/>
        </p:nvSpPr>
        <p:spPr>
          <a:xfrm>
            <a:off x="167775" y="770925"/>
            <a:ext cx="7163100" cy="3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Rare species, native and endemic to California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Listed as a </a:t>
            </a:r>
            <a:r>
              <a:rPr lang="en-US" sz="2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sensitive species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USFS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threats: road and trail maintenance; recreational activity; construction and maintenance of fuel breaks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of this year, </a:t>
            </a: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~117 recorded observations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5">
            <a:alphaModFix/>
          </a:blip>
          <a:srcRect l="10049" r="15568"/>
          <a:stretch/>
        </p:blipFill>
        <p:spPr>
          <a:xfrm>
            <a:off x="9841244" y="165050"/>
            <a:ext cx="2228832" cy="348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/>
          <p:nvPr/>
        </p:nvSpPr>
        <p:spPr>
          <a:xfrm>
            <a:off x="256975" y="3983075"/>
            <a:ext cx="40314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population growth rate for Ojai Fritillary?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67775" y="5765850"/>
            <a:ext cx="3435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</a:rPr>
              <a:t>Ojai Fritillary</a:t>
            </a:r>
            <a:r>
              <a:rPr lang="en-US" sz="1000">
                <a:solidFill>
                  <a:schemeClr val="dk1"/>
                </a:solidFill>
              </a:rPr>
              <a:t>. Los Padres ForestWatch. (2019, May 30). https://lpfw.org/our-region/wildlife/ojai-fritillary/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 i="1">
                <a:solidFill>
                  <a:schemeClr val="dk1"/>
                </a:solidFill>
              </a:rPr>
              <a:t>Fritillaria ojaiensis</a:t>
            </a:r>
            <a:r>
              <a:rPr lang="en-US" sz="1000">
                <a:solidFill>
                  <a:schemeClr val="dk1"/>
                </a:solidFill>
              </a:rPr>
              <a:t>. The Calflora Database. (2025). https://www.calflora.org/app/taxon?crn=3638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256975" y="240925"/>
            <a:ext cx="5958600" cy="651900"/>
          </a:xfrm>
          <a:prstGeom prst="rect">
            <a:avLst/>
          </a:prstGeom>
          <a:solidFill>
            <a:srgbClr val="F5F0D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Ojai Fritillary </a:t>
            </a:r>
            <a:r>
              <a:rPr lang="en-US" sz="3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(Fritillaria ojaiensis)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d018f9a0a_1_11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2d018f9a0a_1_11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7391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1. Create Stage-Fate Dataframe</a:t>
            </a:r>
            <a:endParaRPr>
              <a:solidFill>
                <a:srgbClr val="374151"/>
              </a:solidFill>
            </a:endParaRPr>
          </a:p>
        </p:txBody>
      </p:sp>
      <p:pic>
        <p:nvPicPr>
          <p:cNvPr id="214" name="Google Shape;214;g32d018f9a0a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944" y="1053275"/>
            <a:ext cx="4315206" cy="55863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5" name="Google Shape;215;g32d018f9a0a_1_11"/>
          <p:cNvGrpSpPr/>
          <p:nvPr/>
        </p:nvGrpSpPr>
        <p:grpSpPr>
          <a:xfrm>
            <a:off x="324050" y="2597750"/>
            <a:ext cx="6715675" cy="3965675"/>
            <a:chOff x="324050" y="2597750"/>
            <a:chExt cx="6715675" cy="3965675"/>
          </a:xfrm>
        </p:grpSpPr>
        <p:pic>
          <p:nvPicPr>
            <p:cNvPr id="216" name="Google Shape;216;g32d018f9a0a_1_11"/>
            <p:cNvPicPr preferRelativeResize="0"/>
            <p:nvPr/>
          </p:nvPicPr>
          <p:blipFill rotWithShape="1">
            <a:blip r:embed="rId4">
              <a:alphaModFix/>
            </a:blip>
            <a:srcRect l="1632" b="43081"/>
            <a:stretch/>
          </p:blipFill>
          <p:spPr>
            <a:xfrm>
              <a:off x="324050" y="2597750"/>
              <a:ext cx="6715675" cy="3241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g32d018f9a0a_1_11"/>
            <p:cNvPicPr preferRelativeResize="0"/>
            <p:nvPr/>
          </p:nvPicPr>
          <p:blipFill rotWithShape="1">
            <a:blip r:embed="rId4">
              <a:alphaModFix/>
            </a:blip>
            <a:srcRect l="1632" t="83805" b="1902"/>
            <a:stretch/>
          </p:blipFill>
          <p:spPr>
            <a:xfrm>
              <a:off x="324050" y="5749525"/>
              <a:ext cx="6715675" cy="81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g32d018f9a0a_1_11"/>
          <p:cNvSpPr txBox="1"/>
          <p:nvPr/>
        </p:nvSpPr>
        <p:spPr>
          <a:xfrm>
            <a:off x="677675" y="3606638"/>
            <a:ext cx="5864100" cy="19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load package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library(popbio)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load data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&lt;- test.census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2d018f9a0a_1_11"/>
          <p:cNvSpPr/>
          <p:nvPr/>
        </p:nvSpPr>
        <p:spPr>
          <a:xfrm>
            <a:off x="324050" y="1030050"/>
            <a:ext cx="6699000" cy="1191300"/>
          </a:xfrm>
          <a:prstGeom prst="rect">
            <a:avLst/>
          </a:prstGeom>
          <a:solidFill>
            <a:srgbClr val="F7F8F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2d018f9a0a_1_11"/>
          <p:cNvSpPr/>
          <p:nvPr/>
        </p:nvSpPr>
        <p:spPr>
          <a:xfrm>
            <a:off x="324050" y="1030050"/>
            <a:ext cx="6699000" cy="366300"/>
          </a:xfrm>
          <a:prstGeom prst="rect">
            <a:avLst/>
          </a:prstGeom>
          <a:solidFill>
            <a:srgbClr val="299CF0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32d018f9a0a_1_11"/>
          <p:cNvSpPr txBox="1"/>
          <p:nvPr/>
        </p:nvSpPr>
        <p:spPr>
          <a:xfrm>
            <a:off x="324050" y="1030050"/>
            <a:ext cx="1764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REMEMBER: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2d018f9a0a_1_11"/>
          <p:cNvSpPr txBox="1"/>
          <p:nvPr/>
        </p:nvSpPr>
        <p:spPr>
          <a:xfrm>
            <a:off x="461600" y="1455300"/>
            <a:ext cx="64239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tidy 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15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32f7b5fb346_0_36"/>
          <p:cNvPicPr preferRelativeResize="0"/>
          <p:nvPr/>
        </p:nvPicPr>
        <p:blipFill rotWithShape="1">
          <a:blip r:embed="rId3">
            <a:alphaModFix/>
          </a:blip>
          <a:srcRect l="1632" b="1903"/>
          <a:stretch/>
        </p:blipFill>
        <p:spPr>
          <a:xfrm>
            <a:off x="265312" y="977075"/>
            <a:ext cx="6715664" cy="55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2f7b5fb346_0_36"/>
          <p:cNvSpPr txBox="1"/>
          <p:nvPr/>
        </p:nvSpPr>
        <p:spPr>
          <a:xfrm>
            <a:off x="634375" y="2014375"/>
            <a:ext cx="5381100" cy="4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create the stage-fate dataframe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 &lt;- subset(merge(data, data, by = “plant”, sort = FALSE), year.x == year.y - 1)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rename rows to improve clarity</a:t>
            </a:r>
            <a:endParaRPr sz="20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rownames(trans) &lt;- 1:nrow(trans)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# rename columns to improve clarity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colnames(trans)[2:7] &lt;- c(“year”, “stage”, “fruits”, “year2”, “fate”, “fruits2”)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g32f7b5fb346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225" y="2002738"/>
            <a:ext cx="4709851" cy="35350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" name="Google Shape;231;g32f7b5fb346_0_36"/>
          <p:cNvSpPr/>
          <p:nvPr/>
        </p:nvSpPr>
        <p:spPr>
          <a:xfrm>
            <a:off x="0" y="0"/>
            <a:ext cx="12192000" cy="887100"/>
          </a:xfrm>
          <a:prstGeom prst="rect">
            <a:avLst/>
          </a:prstGeom>
          <a:solidFill>
            <a:srgbClr val="FEF1C4">
              <a:alpha val="7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32f7b5fb346_0_36"/>
          <p:cNvSpPr txBox="1">
            <a:spLocks noGrp="1"/>
          </p:cNvSpPr>
          <p:nvPr>
            <p:ph type="title"/>
          </p:nvPr>
        </p:nvSpPr>
        <p:spPr>
          <a:xfrm>
            <a:off x="182880" y="60450"/>
            <a:ext cx="73917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74151"/>
                </a:solidFill>
              </a:rPr>
              <a:t>1. Create Stage-Fate Dataframe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1908</Words>
  <Application>Microsoft Macintosh PowerPoint</Application>
  <PresentationFormat>Widescreen</PresentationFormat>
  <Paragraphs>263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‘popbio’</vt:lpstr>
      <vt:lpstr>What does the package do?</vt:lpstr>
      <vt:lpstr>What conservation problems can be addressed?</vt:lpstr>
      <vt:lpstr>Model Overview</vt:lpstr>
      <vt:lpstr>PowerPoint Presentation</vt:lpstr>
      <vt:lpstr>What type of data is needed?</vt:lpstr>
      <vt:lpstr>PowerPoint Presentation</vt:lpstr>
      <vt:lpstr>1. Create Stage-Fate Dataframe</vt:lpstr>
      <vt:lpstr>1. Create Stage-Fate Dataframe</vt:lpstr>
      <vt:lpstr>2. Calculate Fertility Rates</vt:lpstr>
      <vt:lpstr>3. Create Leslie Projection Matrix</vt:lpstr>
      <vt:lpstr>3. Interpreting Leslie Projection Matrix</vt:lpstr>
      <vt:lpstr>3. Interpreting Leslie Projection Matrix</vt:lpstr>
      <vt:lpstr>4. Find Population Growth Rate</vt:lpstr>
      <vt:lpstr>YOUR TURN TO PRACTICE</vt:lpstr>
      <vt:lpstr>CONFIRM YOUR ANSWERS</vt:lpstr>
      <vt:lpstr>5. Find Stochastic Population Growth Rate</vt:lpstr>
      <vt:lpstr>Advantages &amp; Disadvantages</vt:lpstr>
      <vt:lpstr>Resources</vt:lpstr>
      <vt:lpstr>Portfolio Assignment - Hudsonia montana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Chris Jerde</dc:creator>
  <cp:lastModifiedBy>Sadie Armstrong</cp:lastModifiedBy>
  <cp:revision>2</cp:revision>
  <dcterms:created xsi:type="dcterms:W3CDTF">2024-01-17T16:08:47Z</dcterms:created>
  <dcterms:modified xsi:type="dcterms:W3CDTF">2025-02-13T23:58:06Z</dcterms:modified>
</cp:coreProperties>
</file>